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6" r:id="rId4"/>
    <p:sldId id="320" r:id="rId5"/>
    <p:sldId id="343" r:id="rId6"/>
    <p:sldId id="311" r:id="rId7"/>
    <p:sldId id="313" r:id="rId8"/>
    <p:sldId id="317" r:id="rId9"/>
    <p:sldId id="318" r:id="rId10"/>
    <p:sldId id="322" r:id="rId11"/>
    <p:sldId id="325" r:id="rId12"/>
    <p:sldId id="324" r:id="rId13"/>
    <p:sldId id="330" r:id="rId14"/>
    <p:sldId id="327" r:id="rId15"/>
    <p:sldId id="291" r:id="rId16"/>
    <p:sldId id="333" r:id="rId17"/>
    <p:sldId id="334" r:id="rId18"/>
    <p:sldId id="335" r:id="rId19"/>
    <p:sldId id="336" r:id="rId20"/>
    <p:sldId id="349" r:id="rId21"/>
    <p:sldId id="312" r:id="rId22"/>
    <p:sldId id="309" r:id="rId23"/>
    <p:sldId id="332" r:id="rId24"/>
    <p:sldId id="329" r:id="rId25"/>
    <p:sldId id="337" r:id="rId26"/>
    <p:sldId id="344" r:id="rId27"/>
    <p:sldId id="345" r:id="rId28"/>
    <p:sldId id="350" r:id="rId29"/>
    <p:sldId id="347" r:id="rId30"/>
    <p:sldId id="348" r:id="rId31"/>
    <p:sldId id="319" r:id="rId32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FFFFFF"/>
    <a:srgbClr val="051D4A"/>
    <a:srgbClr val="CFDDF7"/>
    <a:srgbClr val="F8CF1D"/>
    <a:srgbClr val="FF9300"/>
    <a:srgbClr val="949499"/>
    <a:srgbClr val="292929"/>
    <a:srgbClr val="F7931A"/>
    <a:srgbClr val="FCD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9"/>
    <p:restoredTop sz="95735"/>
  </p:normalViewPr>
  <p:slideViewPr>
    <p:cSldViewPr snapToGrid="0">
      <p:cViewPr varScale="1">
        <p:scale>
          <a:sx n="100" d="100"/>
          <a:sy n="100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11998-349B-2933-337E-015A48EC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EBC5F-0870-5864-8937-5FB1E8CBC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5C214-BE7B-BC42-99A7-6B1E002CEFBB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C2DA-15EA-2553-6F93-22EBDC240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E2EC0-31ED-D9C5-0731-F5FA1568D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C809E-6F70-E64D-82A2-D0EF5ED11D8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7329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A69C-7004-7C4B-8FC6-A97DEC27BDE9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AD121-6F17-544D-A6C8-85232C372AB4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608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64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3990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542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4F94F37-E25B-CE41-DD30-9C710D1BF4C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2" y="273307"/>
            <a:ext cx="10515600" cy="51788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93705-1509-FFFE-A037-2E068EA75D00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>
          <a:xfrm>
            <a:off x="838196" y="5589513"/>
            <a:ext cx="10515602" cy="905729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1pPr>
            <a:lvl2pPr marL="4572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2pPr>
            <a:lvl3pPr marL="9144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3pPr>
            <a:lvl4pPr marL="13716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4pPr>
            <a:lvl5pPr marL="18288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3987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EE97-3C09-FDFE-D7FE-F098446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BEF5F-5BD8-F37C-D748-AAF84378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B8E63-2C42-CB17-A0F7-CEA280F0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FE939-5E42-470F-9A74-1CB21FC0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7589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543EC-68CA-90EB-F195-22C26742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41ED1-6B0B-4DD0-178E-C0502CBA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D157B-9AAC-52A3-6478-98FC9C7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6272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F305-2AF1-7652-D244-C18AFABC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05845-B114-DB8A-A573-A19471C0C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7C91B-C777-C335-EC05-A6B7FB85A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C9BFE-9ADF-A0C8-54E6-F0080D7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1742C-25F9-28D0-1A80-1E00B612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6404A-6851-E8DF-91E0-D0D525FE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89909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81A8-AB22-78E2-FB02-879B8571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86BA7-12E0-8A1E-AE09-BFD3DB705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F2A1-5E04-561F-9D25-79E36813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2B99-A868-769E-3512-9157006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25F4-0FF9-303C-50ED-452A2C5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7447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76972-EDF0-6D98-17E5-8B1FA77F3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1B384-264B-D025-BD33-4E6D6D714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1910-689B-4381-1E74-16517C65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233-D94E-7C23-E650-0D724EE0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8669-9809-565B-61F3-9D61C066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5321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2758"/>
            <a:ext cx="3932237" cy="61324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036"/>
            <a:ext cx="3932237" cy="51652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745174-D40C-4A1A-DEC9-05F4721B5B67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839788" y="362758"/>
            <a:ext cx="3932237" cy="80633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600" b="0" i="0">
                <a:latin typeface="Avenir Medium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96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7B1CE-A0B1-F1BC-C05B-6FF524884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077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2138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A3D5-F271-DE83-D327-E037D8F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Medium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3558-2774-CE21-A1C6-6F5E2F4D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E044-C88D-D918-5C2C-E439B59A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D11B-DA39-69E5-1F8A-00214053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8C4F-D0C9-0354-714B-40184D8A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2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CA0A-6843-56A0-B24D-824D79D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DBBAE-1BB6-C7E9-3337-DDE345B6D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6587-5831-A409-2C58-190D1B6E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B8CE-5690-53A3-F013-17AB4CC7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3B51-E0D7-7211-64A5-7BC9753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8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E27A-EA82-053E-B41A-247A189B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23AF-1C83-1A63-6D5D-B2F57A103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1411-D95F-6523-6331-2A7355D0D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43147-EBCE-859C-9283-29DE1827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5D2B8-A98B-3413-E060-9CEAAE8C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8B3E3-B38E-4E25-066B-4F124C07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9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60B0-1D23-3B61-8618-E1670AE4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96A3-CDA7-6793-2829-6310E89EC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08769-5DCE-03EA-431D-EB75D6ABF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8A94F-8D9F-870A-6E11-4853E1543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FB62-0F8C-E552-0483-BBC1B2C2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18A61-C66A-64B6-02EA-2D3AE5CA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D15E-BA09-641E-18A7-0C0E9872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A1E1A-9D82-19C6-DCF1-7F6DB827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869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8B112-DFF0-C9DD-747A-B2FF13EE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545F-A785-61ED-468F-04AA56A68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7E9A-8902-EDF9-0802-BA663ADC2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4E9D-325A-AA16-ABDD-AE8B1444B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B9047-F95E-ACEE-FB7E-C4640D710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6706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6" r:id="rId2"/>
    <p:sldLayoutId id="2147483662" r:id="rId3"/>
    <p:sldLayoutId id="2147483649" r:id="rId4"/>
    <p:sldLayoutId id="2147483661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bg1">
              <a:lumMod val="9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btcmap.org/community/free-madeira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jump.me/npub1yaz5asg4uzj2zckgq2n5sjkwj7u7cdmz0hk2905xgkuc7d5vj98qwyhh3p" TargetMode="External"/><Relationship Id="rId2" Type="http://schemas.openxmlformats.org/officeDocument/2006/relationships/hyperlink" Target="https://x.com/liberspac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x.com/linaseiche" TargetMode="External"/><Relationship Id="rId4" Type="http://schemas.openxmlformats.org/officeDocument/2006/relationships/hyperlink" Target="https://x.com/anilsaidso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5300"/>
            <a:ext cx="9144000" cy="2387600"/>
          </a:xfrm>
        </p:spPr>
        <p:txBody>
          <a:bodyPr anchor="ctr"/>
          <a:lstStyle/>
          <a:p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Introdução ao Bitcoin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2F819-9B25-08BD-C0D2-4EFB299AF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1804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 err="1"/>
              <a:t>Parte</a:t>
            </a:r>
            <a:r>
              <a:rPr lang="en-GB" sz="3200" dirty="0"/>
              <a:t> </a:t>
            </a:r>
            <a:r>
              <a:rPr lang="en-GB" sz="3200" dirty="0" err="1"/>
              <a:t>Prática</a:t>
            </a:r>
            <a:endParaRPr lang="en-PT" sz="32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B21E5-0CDC-1965-C13C-D286259495A5}"/>
              </a:ext>
            </a:extLst>
          </p:cNvPr>
          <p:cNvSpPr txBox="1"/>
          <p:nvPr/>
        </p:nvSpPr>
        <p:spPr>
          <a:xfrm>
            <a:off x="1345915" y="3721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6851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Carteira </a:t>
            </a:r>
            <a:r>
              <a:rPr lang="en-PT" i="1" dirty="0"/>
              <a:t>online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Carteira </a:t>
            </a:r>
            <a:r>
              <a:rPr lang="en-PT" i="1" dirty="0">
                <a:solidFill>
                  <a:schemeClr val="tx1"/>
                </a:solidFill>
              </a:rPr>
              <a:t>offline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E2CD0-EEC5-961D-865A-EB6FD339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52" y="2252893"/>
            <a:ext cx="4965895" cy="4202207"/>
          </a:xfrm>
        </p:spPr>
        <p:txBody>
          <a:bodyPr>
            <a:normAutofit/>
          </a:bodyPr>
          <a:lstStyle/>
          <a:p>
            <a:r>
              <a:rPr lang="en-PT" sz="2800" dirty="0">
                <a:solidFill>
                  <a:schemeClr val="tx1"/>
                </a:solidFill>
              </a:rPr>
              <a:t>Não está conectada à internet</a:t>
            </a:r>
          </a:p>
          <a:p>
            <a:r>
              <a:rPr lang="en-PT" sz="2800" dirty="0">
                <a:solidFill>
                  <a:schemeClr val="tx1"/>
                </a:solidFill>
              </a:rPr>
              <a:t>Pode estar guardada num dispositivo físico</a:t>
            </a:r>
          </a:p>
          <a:p>
            <a:r>
              <a:rPr lang="en-PT" sz="2800" dirty="0">
                <a:solidFill>
                  <a:schemeClr val="tx1"/>
                </a:solidFill>
              </a:rPr>
              <a:t>Só é utilizada para assinar transações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86CB92-AABE-B9DB-BCE2-10F3C9015536}"/>
              </a:ext>
            </a:extLst>
          </p:cNvPr>
          <p:cNvSpPr txBox="1">
            <a:spLocks/>
          </p:cNvSpPr>
          <p:nvPr/>
        </p:nvSpPr>
        <p:spPr>
          <a:xfrm>
            <a:off x="549813" y="2269023"/>
            <a:ext cx="4965895" cy="420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sz="2800" dirty="0"/>
              <a:t>Conectada à internet</a:t>
            </a:r>
          </a:p>
          <a:p>
            <a:r>
              <a:rPr lang="en-PT" sz="2800" dirty="0"/>
              <a:t>É possível aceder através do computador ou telemóvel</a:t>
            </a:r>
          </a:p>
          <a:p>
            <a:r>
              <a:rPr lang="en-PT" sz="2800" dirty="0"/>
              <a:t>É mais vulnerável a ataques informáticos</a:t>
            </a:r>
          </a:p>
        </p:txBody>
      </p:sp>
      <p:pic>
        <p:nvPicPr>
          <p:cNvPr id="10" name="Picture 9" descr="A qr code on a cell phone&#10;&#10;Description automatically generated">
            <a:extLst>
              <a:ext uri="{FF2B5EF4-FFF2-40B4-BE49-F238E27FC236}">
                <a16:creationId xmlns:a16="http://schemas.microsoft.com/office/drawing/2014/main" id="{45C62E24-E487-7B05-2D8E-44620E6F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295" y="5261316"/>
            <a:ext cx="1536943" cy="16289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D3D3744-BCD4-880B-28DD-0B07612732D7}"/>
              </a:ext>
            </a:extLst>
          </p:cNvPr>
          <p:cNvGrpSpPr/>
          <p:nvPr/>
        </p:nvGrpSpPr>
        <p:grpSpPr>
          <a:xfrm>
            <a:off x="9144760" y="4773856"/>
            <a:ext cx="2172077" cy="2172077"/>
            <a:chOff x="9347960" y="4837356"/>
            <a:chExt cx="2172077" cy="2172077"/>
          </a:xfrm>
        </p:grpSpPr>
        <p:pic>
          <p:nvPicPr>
            <p:cNvPr id="13" name="Graphic 12" descr="Usb Stick with solid fill">
              <a:extLst>
                <a:ext uri="{FF2B5EF4-FFF2-40B4-BE49-F238E27FC236}">
                  <a16:creationId xmlns:a16="http://schemas.microsoft.com/office/drawing/2014/main" id="{0C8A9EF1-8941-1114-D946-CD6E1512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478066">
              <a:off x="9347960" y="4837356"/>
              <a:ext cx="2172077" cy="2172077"/>
            </a:xfrm>
            <a:prstGeom prst="rect">
              <a:avLst/>
            </a:prstGeom>
          </p:spPr>
        </p:pic>
        <p:pic>
          <p:nvPicPr>
            <p:cNvPr id="1028" name="Picture 4" descr="Download HD Bellswhitejonny - Bitcoin B White Png Transparent PNG Image ...">
              <a:extLst>
                <a:ext uri="{FF2B5EF4-FFF2-40B4-BE49-F238E27FC236}">
                  <a16:creationId xmlns:a16="http://schemas.microsoft.com/office/drawing/2014/main" id="{DC19A2E1-06DE-0588-D3A6-9AB1EC19C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3287">
              <a:off x="9783368" y="5862733"/>
              <a:ext cx="323043" cy="44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866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2A30-26E4-0140-F170-9BE07A59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Chave Privada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FCEB-E522-3C92-870F-F77402DA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500"/>
              </a:lnSpc>
            </a:pPr>
            <a:r>
              <a:rPr lang="en-PT" dirty="0"/>
              <a:t>A chave privada é representada por uma sequência de 12 ou 24 palavras (frase de recuperação).</a:t>
            </a:r>
          </a:p>
          <a:p>
            <a:pPr>
              <a:lnSpc>
                <a:spcPts val="4500"/>
              </a:lnSpc>
            </a:pPr>
            <a:r>
              <a:rPr lang="en-GB" dirty="0" err="1"/>
              <a:t>Estas</a:t>
            </a:r>
            <a:r>
              <a:rPr lang="en-GB" dirty="0"/>
              <a:t>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permitem</a:t>
            </a:r>
            <a:r>
              <a:rPr lang="en-GB" dirty="0"/>
              <a:t> o </a:t>
            </a:r>
            <a:r>
              <a:rPr lang="en-GB" dirty="0" err="1"/>
              <a:t>acesso</a:t>
            </a:r>
            <a:r>
              <a:rPr lang="en-GB" dirty="0"/>
              <a:t> à </a:t>
            </a:r>
            <a:r>
              <a:rPr lang="en-GB" dirty="0" err="1"/>
              <a:t>carteira</a:t>
            </a:r>
            <a:r>
              <a:rPr lang="en-GB" dirty="0"/>
              <a:t> e </a:t>
            </a:r>
            <a:r>
              <a:rPr lang="en-GB" dirty="0" err="1"/>
              <a:t>aos</a:t>
            </a:r>
            <a:r>
              <a:rPr lang="en-GB" dirty="0"/>
              <a:t> </a:t>
            </a:r>
            <a:r>
              <a:rPr lang="en-GB" dirty="0" err="1"/>
              <a:t>fundos</a:t>
            </a:r>
            <a:r>
              <a:rPr lang="en-GB" dirty="0"/>
              <a:t> </a:t>
            </a:r>
            <a:r>
              <a:rPr lang="en-GB" dirty="0" err="1"/>
              <a:t>lá</a:t>
            </a:r>
            <a:r>
              <a:rPr lang="en-GB" dirty="0"/>
              <a:t> </a:t>
            </a:r>
            <a:r>
              <a:rPr lang="en-GB" dirty="0" err="1"/>
              <a:t>guardados</a:t>
            </a:r>
            <a:r>
              <a:rPr lang="en-GB" dirty="0"/>
              <a:t>. </a:t>
            </a:r>
          </a:p>
          <a:p>
            <a:pPr>
              <a:lnSpc>
                <a:spcPts val="4500"/>
              </a:lnSpc>
            </a:pPr>
            <a:r>
              <a:rPr lang="en-PT" dirty="0"/>
              <a:t> A frase de recuperação é mais importantes do que a aplicação/dispositivo que a contém.</a:t>
            </a:r>
          </a:p>
        </p:txBody>
      </p:sp>
    </p:spTree>
    <p:extLst>
      <p:ext uri="{BB962C8B-B14F-4D97-AF65-F5344CB8AC3E}">
        <p14:creationId xmlns:p14="http://schemas.microsoft.com/office/powerpoint/2010/main" val="275121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Cópia de Segurança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C4CBB3-B911-0141-5A42-32E2780F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24" y="3571440"/>
            <a:ext cx="7086600" cy="2408432"/>
          </a:xfrm>
        </p:spPr>
        <p:txBody>
          <a:bodyPr>
            <a:normAutofit/>
          </a:bodyPr>
          <a:lstStyle/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manter</a:t>
            </a:r>
            <a:r>
              <a:rPr lang="en-GB" dirty="0"/>
              <a:t> um </a:t>
            </a:r>
            <a:r>
              <a:rPr lang="en-GB" dirty="0" err="1"/>
              <a:t>cópia</a:t>
            </a:r>
            <a:r>
              <a:rPr lang="en-GB" dirty="0"/>
              <a:t> digital das </a:t>
            </a:r>
            <a:r>
              <a:rPr lang="en-PT" dirty="0"/>
              <a:t>palavras.</a:t>
            </a:r>
            <a:endParaRPr lang="en-GB" dirty="0"/>
          </a:p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escrever</a:t>
            </a:r>
            <a:r>
              <a:rPr lang="en-GB" dirty="0"/>
              <a:t> as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</a:t>
            </a:r>
            <a:r>
              <a:rPr lang="en-GB" dirty="0" err="1"/>
              <a:t>computador</a:t>
            </a:r>
            <a:r>
              <a:rPr lang="en-GB" dirty="0"/>
              <a:t> </a:t>
            </a:r>
            <a:r>
              <a:rPr lang="en-GB" dirty="0" err="1"/>
              <a:t>ligado</a:t>
            </a:r>
            <a:r>
              <a:rPr lang="en-GB" dirty="0"/>
              <a:t> à internet.</a:t>
            </a:r>
          </a:p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dizer</a:t>
            </a:r>
            <a:r>
              <a:rPr lang="en-GB" dirty="0"/>
              <a:t> as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voz</a:t>
            </a:r>
            <a:r>
              <a:rPr lang="en-GB" dirty="0"/>
              <a:t> </a:t>
            </a:r>
            <a:r>
              <a:rPr lang="en-GB" dirty="0" err="1"/>
              <a:t>alta</a:t>
            </a:r>
            <a:r>
              <a:rPr lang="en-PT" dirty="0"/>
              <a:t>.</a:t>
            </a:r>
          </a:p>
          <a:p>
            <a:endParaRPr lang="en-PT" dirty="0"/>
          </a:p>
        </p:txBody>
      </p:sp>
      <p:pic>
        <p:nvPicPr>
          <p:cNvPr id="3" name="Graphic 2" descr="Warning outline">
            <a:extLst>
              <a:ext uri="{FF2B5EF4-FFF2-40B4-BE49-F238E27FC236}">
                <a16:creationId xmlns:a16="http://schemas.microsoft.com/office/drawing/2014/main" id="{E79BA192-7CF4-CA15-A160-6095CA66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492" y="3644829"/>
            <a:ext cx="1696162" cy="16961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846BD-A95E-9DCD-E050-CF8635F22F2C}"/>
              </a:ext>
            </a:extLst>
          </p:cNvPr>
          <p:cNvSpPr txBox="1">
            <a:spLocks/>
          </p:cNvSpPr>
          <p:nvPr/>
        </p:nvSpPr>
        <p:spPr>
          <a:xfrm>
            <a:off x="838200" y="1939926"/>
            <a:ext cx="10515600" cy="143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T" dirty="0"/>
              <a:t>É necessário manter uma cópia de segurança </a:t>
            </a:r>
            <a:r>
              <a:rPr lang="pt-PT" dirty="0"/>
              <a:t>da </a:t>
            </a:r>
            <a:r>
              <a:rPr lang="en-PT" dirty="0"/>
              <a:t>frase de recuperação para restaurar o acesso à carteira.</a:t>
            </a:r>
          </a:p>
        </p:txBody>
      </p:sp>
    </p:spTree>
    <p:extLst>
      <p:ext uri="{BB962C8B-B14F-4D97-AF65-F5344CB8AC3E}">
        <p14:creationId xmlns:p14="http://schemas.microsoft.com/office/powerpoint/2010/main" val="33779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Cópia de Segurança</a:t>
            </a:r>
          </a:p>
        </p:txBody>
      </p:sp>
      <p:pic>
        <p:nvPicPr>
          <p:cNvPr id="2050" name="Picture 2" descr="Set of burning paper vector art Vectors graphic art designs in editable ...">
            <a:extLst>
              <a:ext uri="{FF2B5EF4-FFF2-40B4-BE49-F238E27FC236}">
                <a16:creationId xmlns:a16="http://schemas.microsoft.com/office/drawing/2014/main" id="{CEFC69E9-8435-958E-CD24-A67D5073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7" b="62314"/>
          <a:stretch/>
        </p:blipFill>
        <p:spPr bwMode="auto">
          <a:xfrm>
            <a:off x="838200" y="2840261"/>
            <a:ext cx="2873506" cy="19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per and water droplets stock illustration. Image of artwork - 12665157">
            <a:extLst>
              <a:ext uri="{FF2B5EF4-FFF2-40B4-BE49-F238E27FC236}">
                <a16:creationId xmlns:a16="http://schemas.microsoft.com/office/drawing/2014/main" id="{BE223316-E84C-EB39-3A29-56EB9A45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"/>
          <a:stretch/>
        </p:blipFill>
        <p:spPr bwMode="auto">
          <a:xfrm>
            <a:off x="3938361" y="2351311"/>
            <a:ext cx="1812177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9063C6B-4732-3393-E147-41E4AD594C23}"/>
              </a:ext>
            </a:extLst>
          </p:cNvPr>
          <p:cNvSpPr txBox="1">
            <a:spLocks/>
          </p:cNvSpPr>
          <p:nvPr/>
        </p:nvSpPr>
        <p:spPr>
          <a:xfrm>
            <a:off x="6609457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Em metal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C09F62-B385-1892-7B7A-4C2E0D2DC4C1}"/>
              </a:ext>
            </a:extLst>
          </p:cNvPr>
          <p:cNvSpPr txBox="1">
            <a:spLocks/>
          </p:cNvSpPr>
          <p:nvPr/>
        </p:nvSpPr>
        <p:spPr>
          <a:xfrm>
            <a:off x="584205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Em papel</a:t>
            </a:r>
          </a:p>
        </p:txBody>
      </p:sp>
      <p:pic>
        <p:nvPicPr>
          <p:cNvPr id="1026" name="Picture 2" descr="How to secure your bitcoin recovery phrase using Coinplate steel crypto ...">
            <a:extLst>
              <a:ext uri="{FF2B5EF4-FFF2-40B4-BE49-F238E27FC236}">
                <a16:creationId xmlns:a16="http://schemas.microsoft.com/office/drawing/2014/main" id="{943DBBA7-C7BF-5B65-EA12-DE77DD3F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1694" flipH="1">
            <a:off x="7215397" y="2262696"/>
            <a:ext cx="4437810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5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4800" dirty="0">
                <a:solidFill>
                  <a:schemeClr val="bg1">
                    <a:lumMod val="95000"/>
                  </a:schemeClr>
                </a:solidFill>
              </a:rPr>
              <a:t>Demonstração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94458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Bitcoin</a:t>
            </a:r>
            <a:br>
              <a:rPr lang="en-PT" dirty="0"/>
            </a:br>
            <a:r>
              <a:rPr lang="en-PT" dirty="0"/>
              <a:t>auto-custodial – as chaves privadas são do utilizador.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que está conectada à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Pode ser utilizada como carteira de visualização (apenas para consultar o saldo).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Pode ser utilizada como carteira </a:t>
            </a:r>
            <a:r>
              <a:rPr lang="en-PT" sz="2000" dirty="0"/>
              <a:t>Lightning</a:t>
            </a:r>
            <a:r>
              <a:rPr lang="en-PT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Instalar</a:t>
            </a:r>
            <a:r>
              <a:rPr lang="en-GB" dirty="0"/>
              <a:t> </a:t>
            </a:r>
            <a:r>
              <a:rPr lang="en-GB" dirty="0" err="1"/>
              <a:t>BlueWallet</a:t>
            </a:r>
            <a:endParaRPr lang="en-PT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AC34353-834C-A13B-0BAF-628135D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38" y="361141"/>
            <a:ext cx="3086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3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em “Adicionar agora”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Dar um nome à carteira e selecionar tipo ”Bitcoin”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em “Adicionar”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carteira</a:t>
            </a:r>
            <a:endParaRPr lang="en-PT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C6429E-9894-4905-6926-79C05CBF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35" y="2378359"/>
            <a:ext cx="2921000" cy="1574800"/>
          </a:xfrm>
          <a:prstGeom prst="rect">
            <a:avLst/>
          </a:prstGeom>
        </p:spPr>
      </p:pic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BF70890F-59F4-623B-6FA6-6749676E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372856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Num ambiente calmo e privado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Escrever as 12 palavras num papel (a ordem interessa)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Não tirar fotos nem capturas de ecrã às palavras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Guardar o papel em local seguro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5405706" cy="1245325"/>
          </a:xfrm>
        </p:spPr>
        <p:txBody>
          <a:bodyPr/>
          <a:lstStyle/>
          <a:p>
            <a:r>
              <a:rPr lang="en-PT" dirty="0"/>
              <a:t>Criar cópia de segurança</a:t>
            </a:r>
          </a:p>
        </p:txBody>
      </p:sp>
      <p:pic>
        <p:nvPicPr>
          <p:cNvPr id="9" name="Content Placeholder 8" descr="A cell phone with a screen&#10;&#10;AI-generated content may be incorrect.">
            <a:extLst>
              <a:ext uri="{FF2B5EF4-FFF2-40B4-BE49-F238E27FC236}">
                <a16:creationId xmlns:a16="http://schemas.microsoft.com/office/drawing/2014/main" id="{1F04EA13-0B5D-3C48-7CFA-EF3051DC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27714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na carteira que se pretende eliminar</a:t>
            </a:r>
          </a:p>
          <a:p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Selecionar “Eliminar” e confirmar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Eliminar</a:t>
            </a:r>
            <a:r>
              <a:rPr lang="en-GB" dirty="0"/>
              <a:t> </a:t>
            </a:r>
            <a:r>
              <a:rPr lang="en-GB" dirty="0" err="1"/>
              <a:t>carteira</a:t>
            </a:r>
            <a:endParaRPr lang="en-PT" dirty="0"/>
          </a:p>
        </p:txBody>
      </p:sp>
      <p:pic>
        <p:nvPicPr>
          <p:cNvPr id="6" name="Picture 5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0C7DCB56-1966-8699-647A-B9697884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2" y="2919715"/>
            <a:ext cx="2755900" cy="1524000"/>
          </a:xfrm>
          <a:prstGeom prst="rect">
            <a:avLst/>
          </a:prstGeom>
        </p:spPr>
      </p:pic>
      <p:pic>
        <p:nvPicPr>
          <p:cNvPr id="10" name="Content Placeholder 9" descr="A screen shot of a phone&#10;&#10;AI-generated content may be incorrect.">
            <a:extLst>
              <a:ext uri="{FF2B5EF4-FFF2-40B4-BE49-F238E27FC236}">
                <a16:creationId xmlns:a16="http://schemas.microsoft.com/office/drawing/2014/main" id="{9E90B81E-3E9E-5195-957F-866BF17B5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2896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No menú inicial, clicar em “Adicionar agora” e de seguida em “Importar wallet”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Introduzir as palavras da chave privada por 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em “Importar”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4675525" cy="1245325"/>
          </a:xfrm>
        </p:spPr>
        <p:txBody>
          <a:bodyPr/>
          <a:lstStyle/>
          <a:p>
            <a:r>
              <a:rPr lang="en-PT" dirty="0"/>
              <a:t>Restaurar apartir da cópia de segurança</a:t>
            </a:r>
          </a:p>
        </p:txBody>
      </p:sp>
      <p:pic>
        <p:nvPicPr>
          <p:cNvPr id="16" name="Content Placeholder 15" descr="A screenshot of a phone&#10;&#10;AI-generated content may be incorrect.">
            <a:extLst>
              <a:ext uri="{FF2B5EF4-FFF2-40B4-BE49-F238E27FC236}">
                <a16:creationId xmlns:a16="http://schemas.microsoft.com/office/drawing/2014/main" id="{56886B56-BC25-DA17-BBB5-E35CBAF5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9271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Bitcoin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é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um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protocolo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;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não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é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uma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plataforma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ou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aplicação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.</a:t>
            </a:r>
            <a:b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</a:br>
            <a:b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</a:b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Existem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várias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soluções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para usar a rede Bitcoin,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cada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uma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com as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suas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vantagens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 e </a:t>
            </a:r>
            <a:r>
              <a:rPr lang="en-GB" sz="2800" b="0" dirty="0" err="1">
                <a:latin typeface="Avenir Light" panose="020B0402020203020204" pitchFamily="34" charset="77"/>
                <a:ea typeface="+mn-ea"/>
                <a:cs typeface="+mn-cs"/>
              </a:rPr>
              <a:t>desvantagens</a:t>
            </a:r>
            <a:r>
              <a:rPr lang="en-GB" sz="2800" b="0" dirty="0">
                <a:latin typeface="Avenir Light" panose="020B0402020203020204" pitchFamily="34" charset="77"/>
                <a:ea typeface="+mn-ea"/>
                <a:cs typeface="+mn-cs"/>
              </a:rPr>
              <a:t>.</a:t>
            </a:r>
            <a:endParaRPr lang="en-PT" sz="2800" b="0" dirty="0">
              <a:latin typeface="Avenir Light" panose="020B040202020302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70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073F-374B-9FB4-66A3-1C529531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76B5-C146-CC97-D565-D09331EB8F6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4814887" cy="1245325"/>
          </a:xfrm>
        </p:spPr>
        <p:txBody>
          <a:bodyPr/>
          <a:lstStyle/>
          <a:p>
            <a:r>
              <a:rPr lang="en-PT" dirty="0"/>
              <a:t>Partilhar um endereço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F0B8B4-C4AB-4023-A0D6-87A80063F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na carteira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Selecionar “Receber”</a:t>
            </a:r>
            <a:br>
              <a:rPr lang="en-PT" dirty="0"/>
            </a:br>
            <a:br>
              <a:rPr lang="en-PT" dirty="0"/>
            </a:b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Partilhar o endereço para receber bitcoin</a:t>
            </a:r>
          </a:p>
        </p:txBody>
      </p:sp>
      <p:pic>
        <p:nvPicPr>
          <p:cNvPr id="18" name="Picture 17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A444962F-B7B9-EBCD-2A58-42BFD05B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2" y="2407651"/>
            <a:ext cx="2755900" cy="152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0EC5C4C-FD37-6D6B-F6B5-482E5181FEF0}"/>
              </a:ext>
            </a:extLst>
          </p:cNvPr>
          <p:cNvGrpSpPr/>
          <p:nvPr/>
        </p:nvGrpSpPr>
        <p:grpSpPr>
          <a:xfrm>
            <a:off x="1126968" y="4562389"/>
            <a:ext cx="1364344" cy="401179"/>
            <a:chOff x="1078895" y="5515811"/>
            <a:chExt cx="1364344" cy="4011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1F90EF-EEBF-82B5-0926-8679A866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02" t="85730" r="51146" b="8420"/>
            <a:stretch/>
          </p:blipFill>
          <p:spPr>
            <a:xfrm>
              <a:off x="1078895" y="5515811"/>
              <a:ext cx="1359506" cy="401179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D4209EE-1E1D-A26C-934C-8CDA769F8F85}"/>
                </a:ext>
              </a:extLst>
            </p:cNvPr>
            <p:cNvSpPr/>
            <p:nvPr/>
          </p:nvSpPr>
          <p:spPr>
            <a:xfrm>
              <a:off x="1083733" y="5515811"/>
              <a:ext cx="1359506" cy="401179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pic>
        <p:nvPicPr>
          <p:cNvPr id="6" name="Content Placeholder 5" descr="A qr code on a cell phone&#10;&#10;AI-generated content may be incorrect.">
            <a:extLst>
              <a:ext uri="{FF2B5EF4-FFF2-40B4-BE49-F238E27FC236}">
                <a16:creationId xmlns:a16="http://schemas.microsoft.com/office/drawing/2014/main" id="{A502EBEF-42CF-159D-5513-F6F05F45A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31385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006" y="2235200"/>
            <a:ext cx="9551988" cy="2387600"/>
          </a:xfrm>
        </p:spPr>
        <p:txBody>
          <a:bodyPr anchor="ctr">
            <a:normAutofit/>
          </a:bodyPr>
          <a:lstStyle/>
          <a:p>
            <a:r>
              <a:rPr lang="en-PT" sz="5400" dirty="0">
                <a:solidFill>
                  <a:schemeClr val="bg1">
                    <a:lumMod val="95000"/>
                  </a:schemeClr>
                </a:solidFill>
              </a:rPr>
              <a:t>Pagamentos</a:t>
            </a:r>
            <a:br>
              <a:rPr lang="en-PT" sz="5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3200" b="0" dirty="0">
                <a:solidFill>
                  <a:schemeClr val="bg1">
                    <a:lumMod val="95000"/>
                  </a:schemeClr>
                </a:solidFill>
              </a:rPr>
              <a:t>rede Lightning</a:t>
            </a:r>
            <a:endParaRPr lang="en-PT" sz="5400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5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785B3-739F-E632-F38E-A7D21079E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PT" sz="2400" dirty="0"/>
              <a:t>Uma carteira Lightning está sempre online. Não deve ser utilizada para guardar montantes elevados.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F0D01-4542-F6F6-3478-4F83BB17859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646541"/>
            <a:ext cx="3932237" cy="806335"/>
          </a:xfrm>
        </p:spPr>
        <p:txBody>
          <a:bodyPr/>
          <a:lstStyle/>
          <a:p>
            <a:r>
              <a:rPr lang="en-PT" dirty="0"/>
              <a:t>Carteira </a:t>
            </a:r>
            <a:r>
              <a:rPr lang="en-PT" sz="3600" dirty="0"/>
              <a:t>Lightning</a:t>
            </a:r>
            <a:endParaRPr lang="en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062E4-8F39-1BDA-B797-066D35DC6081}"/>
              </a:ext>
            </a:extLst>
          </p:cNvPr>
          <p:cNvSpPr txBox="1"/>
          <p:nvPr/>
        </p:nvSpPr>
        <p:spPr>
          <a:xfrm>
            <a:off x="2822028" y="772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pic>
        <p:nvPicPr>
          <p:cNvPr id="10" name="Content Placeholder 9" descr="A screen shot of a phone&#10;&#10;AI-generated content may be incorrect.">
            <a:extLst>
              <a:ext uri="{FF2B5EF4-FFF2-40B4-BE49-F238E27FC236}">
                <a16:creationId xmlns:a16="http://schemas.microsoft.com/office/drawing/2014/main" id="{6072BA4B-E53A-692B-92F4-D3A38BB22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638" y="1917700"/>
            <a:ext cx="5651500" cy="4953000"/>
          </a:xfrm>
        </p:spPr>
      </p:pic>
    </p:spTree>
    <p:extLst>
      <p:ext uri="{BB962C8B-B14F-4D97-AF65-F5344CB8AC3E}">
        <p14:creationId xmlns:p14="http://schemas.microsoft.com/office/powerpoint/2010/main" val="94414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Carteira custodial</a:t>
            </a:r>
            <a:endParaRPr lang="en-PT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65895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Carteira auto-custodial</a:t>
            </a:r>
            <a:endParaRPr lang="en-PT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POS | Wallet of Satoshi">
            <a:extLst>
              <a:ext uri="{FF2B5EF4-FFF2-40B4-BE49-F238E27FC236}">
                <a16:creationId xmlns:a16="http://schemas.microsoft.com/office/drawing/2014/main" id="{551C3C77-B541-C04B-2C6A-0D04324F7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23476" r="29420" b="59056"/>
          <a:stretch/>
        </p:blipFill>
        <p:spPr bwMode="auto">
          <a:xfrm>
            <a:off x="1639425" y="5690158"/>
            <a:ext cx="2786670" cy="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8A581D-2F70-D2F3-4C52-33BB516F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3834" y="5653501"/>
            <a:ext cx="1008000" cy="37632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1B10A19-6177-9F13-CAD5-C528F1D326E2}"/>
              </a:ext>
            </a:extLst>
          </p:cNvPr>
          <p:cNvSpPr txBox="1">
            <a:spLocks/>
          </p:cNvSpPr>
          <p:nvPr/>
        </p:nvSpPr>
        <p:spPr>
          <a:xfrm>
            <a:off x="549813" y="2269023"/>
            <a:ext cx="4965895" cy="420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sz="2800" dirty="0"/>
              <a:t>Uma entidade terceira detém o bitcoin e gere as chaves privadas pelo utilizador.</a:t>
            </a:r>
          </a:p>
          <a:p>
            <a:r>
              <a:rPr lang="en-PT" sz="2800" dirty="0"/>
              <a:t>Conveniente e fácil de usar.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AF3201D-8D17-A3BE-22D4-1239A82F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52" y="2252893"/>
            <a:ext cx="4965895" cy="4202207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O </a:t>
            </a:r>
            <a:r>
              <a:rPr lang="en-GB" sz="2800" dirty="0" err="1">
                <a:solidFill>
                  <a:schemeClr val="tx1"/>
                </a:solidFill>
              </a:rPr>
              <a:t>utilizador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controla</a:t>
            </a:r>
            <a:r>
              <a:rPr lang="en-GB" sz="2800" dirty="0">
                <a:solidFill>
                  <a:schemeClr val="tx1"/>
                </a:solidFill>
              </a:rPr>
              <a:t> a </a:t>
            </a:r>
            <a:r>
              <a:rPr lang="en-GB" sz="2800" dirty="0" err="1">
                <a:solidFill>
                  <a:schemeClr val="tx1"/>
                </a:solidFill>
              </a:rPr>
              <a:t>chave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privada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</a:p>
          <a:p>
            <a:r>
              <a:rPr lang="en-GB" sz="2800" dirty="0" err="1">
                <a:solidFill>
                  <a:schemeClr val="tx1"/>
                </a:solidFill>
              </a:rPr>
              <a:t>Maior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segurança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en-PT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2C34FCF-DE41-6244-3951-AF6FC62CC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3794" y="4969757"/>
            <a:ext cx="1297931" cy="403350"/>
          </a:xfrm>
          <a:prstGeom prst="rect">
            <a:avLst/>
          </a:prstGeom>
        </p:spPr>
      </p:pic>
      <p:pic>
        <p:nvPicPr>
          <p:cNvPr id="19" name="Picture 1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57922F4-F58A-8106-49D9-F084C7D4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939" y="4936842"/>
            <a:ext cx="2199619" cy="4784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A8750A1-54D6-5AA9-9B7E-D5952C27CF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9700" y="4955689"/>
            <a:ext cx="1131752" cy="4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1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4800" dirty="0">
                <a:solidFill>
                  <a:schemeClr val="bg1">
                    <a:lumMod val="95000"/>
                  </a:schemeClr>
                </a:solidFill>
              </a:rPr>
              <a:t>Demonstração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415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</a:t>
            </a:r>
            <a:r>
              <a:rPr lang="en-PT" sz="2000" dirty="0"/>
              <a:t>Lightning custodial – as chaves privadas pertencem à entidade terceira.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Instalar</a:t>
            </a:r>
            <a:br>
              <a:rPr lang="en-GB" dirty="0"/>
            </a:br>
            <a:r>
              <a:rPr lang="en-GB" dirty="0"/>
              <a:t>Wallet of Satoshi</a:t>
            </a:r>
            <a:endParaRPr lang="en-PT" dirty="0"/>
          </a:p>
        </p:txBody>
      </p:sp>
      <p:pic>
        <p:nvPicPr>
          <p:cNvPr id="8" name="Content Placeholder 7" descr="A screenshot of a phone&#10;&#10;AI-generated content may be incorrect.">
            <a:extLst>
              <a:ext uri="{FF2B5EF4-FFF2-40B4-BE49-F238E27FC236}">
                <a16:creationId xmlns:a16="http://schemas.microsoft.com/office/drawing/2014/main" id="{EA4A0A48-0F7E-FF1B-9390-D59AA5BC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412495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No menú inicial clicar em “Enviar”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Ler o código QR do endereço para onde se quer enviar 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Selecionar o montante a enviar e clicar em “Enviar”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Será exibida uma mensagem de sucesso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Enviar</a:t>
            </a:r>
            <a:r>
              <a:rPr lang="en-GB" dirty="0"/>
              <a:t> Bitcoin</a:t>
            </a:r>
            <a:endParaRPr lang="en-PT" dirty="0"/>
          </a:p>
        </p:txBody>
      </p:sp>
      <p:pic>
        <p:nvPicPr>
          <p:cNvPr id="23" name="Picture 22" descr="A yellow circle with a check mark in it&#10;&#10;Description automatically generated">
            <a:extLst>
              <a:ext uri="{FF2B5EF4-FFF2-40B4-BE49-F238E27FC236}">
                <a16:creationId xmlns:a16="http://schemas.microsoft.com/office/drawing/2014/main" id="{3F0233D8-C43A-9EC0-46AA-19F88DA5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922048"/>
            <a:ext cx="1297879" cy="2572415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FE0A996-D5A5-DC19-0C2A-3390B0338B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1647" y="4908182"/>
            <a:ext cx="362758" cy="1465842"/>
          </a:xfrm>
          <a:prstGeom prst="curvedConnector2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phone&#10;&#10;AI-generated content may be incorrect.">
            <a:extLst>
              <a:ext uri="{FF2B5EF4-FFF2-40B4-BE49-F238E27FC236}">
                <a16:creationId xmlns:a16="http://schemas.microsoft.com/office/drawing/2014/main" id="{0869B7AB-2857-87D2-2FCF-719CDAAF5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0802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3" y="1330036"/>
            <a:ext cx="4341953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No menú inicial clicar em “Receber”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Será disponibilizado um código QR para partilhar com quem lhe quer enviar 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Também é possível escolher qual o montante a receber clicando em “Quantidade/N</a:t>
            </a:r>
            <a:r>
              <a:rPr lang="en-GB" dirty="0"/>
              <a:t>o</a:t>
            </a:r>
            <a:r>
              <a:rPr lang="en-PT" dirty="0"/>
              <a:t>ta”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Será exibida uma mensagem de sucesso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Receber</a:t>
            </a:r>
            <a:r>
              <a:rPr lang="en-GB" dirty="0"/>
              <a:t> Bitcoin</a:t>
            </a:r>
            <a:endParaRPr lang="en-PT" dirty="0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FE0A996-D5A5-DC19-0C2A-3390B0338B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9193" y="4908182"/>
            <a:ext cx="362758" cy="1465842"/>
          </a:xfrm>
          <a:prstGeom prst="curvedConnector2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een screen with a yellow circle and a check mark&#10;&#10;Description automatically generated">
            <a:extLst>
              <a:ext uri="{FF2B5EF4-FFF2-40B4-BE49-F238E27FC236}">
                <a16:creationId xmlns:a16="http://schemas.microsoft.com/office/drawing/2014/main" id="{7C84A439-514C-4693-5A54-B39F0ECA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42" y="3918747"/>
            <a:ext cx="1299600" cy="2562068"/>
          </a:xfrm>
          <a:prstGeom prst="rect">
            <a:avLst/>
          </a:prstGeom>
        </p:spPr>
      </p:pic>
      <p:pic>
        <p:nvPicPr>
          <p:cNvPr id="11" name="Content Placeholder 10" descr="A screen shot of a phone&#10;&#10;AI-generated content may be incorrect.">
            <a:extLst>
              <a:ext uri="{FF2B5EF4-FFF2-40B4-BE49-F238E27FC236}">
                <a16:creationId xmlns:a16="http://schemas.microsoft.com/office/drawing/2014/main" id="{DDB51534-F603-6D41-AB3C-B7EF5713E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3809241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91A5915-76CE-AA85-7519-E02E08A9CECC}"/>
              </a:ext>
            </a:extLst>
          </p:cNvPr>
          <p:cNvSpPr txBox="1">
            <a:spLocks/>
          </p:cNvSpPr>
          <p:nvPr/>
        </p:nvSpPr>
        <p:spPr>
          <a:xfrm>
            <a:off x="804864" y="951974"/>
            <a:ext cx="10619594" cy="806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/>
              <a:t>Consultar</a:t>
            </a:r>
            <a:r>
              <a:rPr lang="en-GB" dirty="0"/>
              <a:t> o </a:t>
            </a:r>
            <a:r>
              <a:rPr lang="en-GB" dirty="0">
                <a:hlinkClick r:id="rId2"/>
              </a:rPr>
              <a:t>BTC Map </a:t>
            </a:r>
            <a:r>
              <a:rPr lang="en-GB" dirty="0"/>
              <a:t>para </a:t>
            </a:r>
            <a:r>
              <a:rPr lang="en-GB" dirty="0" err="1"/>
              <a:t>saber</a:t>
            </a:r>
            <a:r>
              <a:rPr lang="en-GB" dirty="0"/>
              <a:t> </a:t>
            </a:r>
            <a:r>
              <a:rPr lang="en-GB" dirty="0" err="1"/>
              <a:t>onde</a:t>
            </a:r>
            <a:r>
              <a:rPr lang="en-GB" dirty="0"/>
              <a:t> </a:t>
            </a:r>
            <a:r>
              <a:rPr lang="en-GB" dirty="0" err="1"/>
              <a:t>é</a:t>
            </a:r>
            <a:r>
              <a:rPr lang="en-GB" dirty="0"/>
              <a:t> </a:t>
            </a:r>
            <a:r>
              <a:rPr lang="en-GB" dirty="0" err="1"/>
              <a:t>possível</a:t>
            </a:r>
            <a:r>
              <a:rPr lang="en-GB" dirty="0"/>
              <a:t> </a:t>
            </a:r>
            <a:r>
              <a:rPr lang="en-GB" dirty="0" err="1"/>
              <a:t>fazer</a:t>
            </a:r>
            <a:r>
              <a:rPr lang="en-GB" dirty="0"/>
              <a:t> </a:t>
            </a:r>
            <a:r>
              <a:rPr lang="en-GB" dirty="0" err="1"/>
              <a:t>pagamentos</a:t>
            </a:r>
            <a:r>
              <a:rPr lang="en-GB" dirty="0"/>
              <a:t> com bitcoin </a:t>
            </a:r>
            <a:r>
              <a:rPr lang="en-GB" dirty="0" err="1"/>
              <a:t>na</a:t>
            </a:r>
            <a:r>
              <a:rPr lang="en-GB" dirty="0"/>
              <a:t> Madeira</a:t>
            </a:r>
            <a:endParaRPr lang="en-PT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53CE4-1763-99ED-82F7-A6615F75FFFA}"/>
              </a:ext>
            </a:extLst>
          </p:cNvPr>
          <p:cNvGrpSpPr/>
          <p:nvPr/>
        </p:nvGrpSpPr>
        <p:grpSpPr>
          <a:xfrm>
            <a:off x="1752798" y="2715624"/>
            <a:ext cx="8686404" cy="3648183"/>
            <a:chOff x="1074165" y="1279417"/>
            <a:chExt cx="6995670" cy="2938095"/>
          </a:xfrm>
        </p:grpSpPr>
        <p:pic>
          <p:nvPicPr>
            <p:cNvPr id="24" name="Picture 23" descr="A black and grey map&#10;&#10;Description automatically generated">
              <a:extLst>
                <a:ext uri="{FF2B5EF4-FFF2-40B4-BE49-F238E27FC236}">
                  <a16:creationId xmlns:a16="http://schemas.microsoft.com/office/drawing/2014/main" id="{32ACEFB7-E67C-EA53-9AE3-BD6F9AC7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4165" y="1279417"/>
              <a:ext cx="6995670" cy="293809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9F07A4-3179-475E-4333-3CA577492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0073" y="3506608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46BE68-8F6C-B33D-3797-20F583EBF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8105" y="1694086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42B698-DC5E-6422-6A0C-AB99BD45D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3799" y="3009899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2DDE66-50C8-14C7-26C0-06C42C43B6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2774" y="3253857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4BB37B5-5B21-4BCD-10C1-7D2331DBB7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0233" y="3611333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AA00E6-E755-0F65-EFE9-F567950FE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4641" y="3546114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115EA3B-2EFC-C451-3965-26F787DC01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5722" y="3026874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F9CE0-2409-7B72-30EC-86EF8238D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3445" y="2740965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5576435-699B-09C7-8EF4-AE509EB77C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8009" y="2051562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42E7EC-1CE5-442C-1E73-40F552BD4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1275" y="2447592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C75AB7-5BFA-2349-F5F1-3BF95555C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529" y="2719274"/>
              <a:ext cx="357476" cy="357476"/>
            </a:xfrm>
            <a:prstGeom prst="ellipse">
              <a:avLst/>
            </a:prstGeom>
            <a:solidFill>
              <a:srgbClr val="FFC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sz="900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89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person hugging a large coin&#10;&#10;Description automatically generated">
            <a:extLst>
              <a:ext uri="{FF2B5EF4-FFF2-40B4-BE49-F238E27FC236}">
                <a16:creationId xmlns:a16="http://schemas.microsoft.com/office/drawing/2014/main" id="{A03B0EAA-16D8-BE4A-9194-6EFF2B19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892612"/>
            <a:ext cx="3251200" cy="3251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145854-8C72-4DB1-4963-442FA7EC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36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4800" dirty="0"/>
              <a:t>Parabéns! A </a:t>
            </a:r>
            <a:r>
              <a:rPr lang="en-PT" sz="4800" dirty="0">
                <a:solidFill>
                  <a:schemeClr val="bg1">
                    <a:lumMod val="95000"/>
                  </a:schemeClr>
                </a:solidFill>
              </a:rPr>
              <a:t>tua viagem de Bitcoin começa agora.</a:t>
            </a:r>
          </a:p>
        </p:txBody>
      </p:sp>
    </p:spTree>
    <p:extLst>
      <p:ext uri="{BB962C8B-B14F-4D97-AF65-F5344CB8AC3E}">
        <p14:creationId xmlns:p14="http://schemas.microsoft.com/office/powerpoint/2010/main" val="255208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Como obter Bitcoin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FFF63E-C6B9-B772-B8F8-7378F074178D}"/>
              </a:ext>
            </a:extLst>
          </p:cNvPr>
          <p:cNvSpPr/>
          <p:nvPr/>
        </p:nvSpPr>
        <p:spPr>
          <a:xfrm>
            <a:off x="982317" y="2500305"/>
            <a:ext cx="3060000" cy="234000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latin typeface="Avenir Light" panose="020B0402020203020204" pitchFamily="34" charset="77"/>
              </a:rPr>
              <a:t>Receber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em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troca</a:t>
            </a:r>
            <a:r>
              <a:rPr lang="en-GB" sz="2400" dirty="0">
                <a:latin typeface="Avenir Light" panose="020B0402020203020204" pitchFamily="34" charset="77"/>
              </a:rPr>
              <a:t> de </a:t>
            </a:r>
            <a:r>
              <a:rPr lang="en-GB" sz="2400" dirty="0" err="1">
                <a:latin typeface="Avenir Light" panose="020B0402020203020204" pitchFamily="34" charset="77"/>
              </a:rPr>
              <a:t>produtos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ou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serviços</a:t>
            </a:r>
            <a:endParaRPr lang="en-PT" sz="2400" dirty="0">
              <a:latin typeface="Avenir Light" panose="020B0402020203020204" pitchFamily="34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831607-384E-D83F-9589-93F099A8C73F}"/>
              </a:ext>
            </a:extLst>
          </p:cNvPr>
          <p:cNvSpPr/>
          <p:nvPr/>
        </p:nvSpPr>
        <p:spPr>
          <a:xfrm>
            <a:off x="4562337" y="2500305"/>
            <a:ext cx="3060000" cy="234000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latin typeface="Avenir Light" panose="020B0402020203020204" pitchFamily="34" charset="77"/>
              </a:rPr>
              <a:t>Comprar</a:t>
            </a:r>
            <a:br>
              <a:rPr lang="en-GB" sz="2400" dirty="0">
                <a:latin typeface="Avenir Light" panose="020B0402020203020204" pitchFamily="34" charset="77"/>
              </a:rPr>
            </a:br>
            <a:r>
              <a:rPr lang="en-GB" sz="2400" dirty="0">
                <a:latin typeface="Avenir Light" panose="020B0402020203020204" pitchFamily="34" charset="77"/>
              </a:rPr>
              <a:t>Ponto-a-Ponto</a:t>
            </a:r>
            <a:endParaRPr lang="en-PT" sz="2400" dirty="0">
              <a:latin typeface="Avenir Light" panose="020B0402020203020204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39077E-3ED9-FECD-BED7-4321E405FA77}"/>
              </a:ext>
            </a:extLst>
          </p:cNvPr>
          <p:cNvSpPr/>
          <p:nvPr/>
        </p:nvSpPr>
        <p:spPr>
          <a:xfrm>
            <a:off x="8142357" y="2490367"/>
            <a:ext cx="3060000" cy="234000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latin typeface="Avenir Light" panose="020B0402020203020204" pitchFamily="34" charset="77"/>
              </a:rPr>
              <a:t>Comprar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numa</a:t>
            </a:r>
            <a:r>
              <a:rPr lang="en-GB" sz="2400" dirty="0">
                <a:latin typeface="Avenir Light" panose="020B0402020203020204" pitchFamily="34" charset="77"/>
              </a:rPr>
              <a:t> </a:t>
            </a:r>
            <a:r>
              <a:rPr lang="en-GB" sz="2400" dirty="0" err="1">
                <a:latin typeface="Avenir Light" panose="020B0402020203020204" pitchFamily="34" charset="77"/>
              </a:rPr>
              <a:t>plataforma</a:t>
            </a:r>
            <a:r>
              <a:rPr lang="en-GB" sz="2400" dirty="0">
                <a:latin typeface="Avenir Light" panose="020B0402020203020204" pitchFamily="34" charset="77"/>
              </a:rPr>
              <a:t> de </a:t>
            </a:r>
            <a:r>
              <a:rPr lang="en-GB" sz="2400" dirty="0" err="1">
                <a:latin typeface="Avenir Light" panose="020B0402020203020204" pitchFamily="34" charset="77"/>
              </a:rPr>
              <a:t>câmbio</a:t>
            </a:r>
            <a:endParaRPr lang="en-PT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246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3487-BF11-766C-C140-C4D925CF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4579D-5E07-C495-4F7E-EDEFC6065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944" y="683029"/>
            <a:ext cx="10552112" cy="5491941"/>
          </a:xfrm>
        </p:spPr>
        <p:txBody>
          <a:bodyPr/>
          <a:lstStyle/>
          <a:p>
            <a:r>
              <a:rPr lang="pt-PT" dirty="0"/>
              <a:t>Conteúdo:</a:t>
            </a:r>
          </a:p>
          <a:p>
            <a:r>
              <a:rPr lang="pt-PT" dirty="0"/>
              <a:t>Henrique Albuquerque (</a:t>
            </a:r>
            <a:r>
              <a:rPr lang="pt-PT" dirty="0">
                <a:hlinkClick r:id="rId2"/>
              </a:rPr>
              <a:t>@liberspace</a:t>
            </a:r>
            <a:r>
              <a:rPr lang="pt-PT" dirty="0"/>
              <a:t>)</a:t>
            </a:r>
          </a:p>
          <a:p>
            <a:r>
              <a:rPr lang="pt-PT" dirty="0"/>
              <a:t>Inês Louro (</a:t>
            </a:r>
            <a:r>
              <a:rPr lang="pt-PT" dirty="0">
                <a:hlinkClick r:id="rId3"/>
              </a:rPr>
              <a:t>npub1yaz...8qwyhh3p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Imagens:</a:t>
            </a:r>
          </a:p>
          <a:p>
            <a:r>
              <a:rPr lang="pt-PT" dirty="0"/>
              <a:t>Anil (</a:t>
            </a:r>
            <a:r>
              <a:rPr lang="pt-PT" dirty="0">
                <a:hlinkClick r:id="rId4"/>
              </a:rPr>
              <a:t>@</a:t>
            </a:r>
            <a:r>
              <a:rPr lang="pt-PT" dirty="0" err="1">
                <a:hlinkClick r:id="rId4"/>
              </a:rPr>
              <a:t>anilsaidso</a:t>
            </a:r>
            <a:r>
              <a:rPr lang="pt-PT" dirty="0"/>
              <a:t>)</a:t>
            </a:r>
          </a:p>
          <a:p>
            <a:r>
              <a:rPr lang="pt-PT" dirty="0"/>
              <a:t>Lina </a:t>
            </a:r>
            <a:r>
              <a:rPr lang="pt-PT" dirty="0" err="1"/>
              <a:t>Seiche</a:t>
            </a:r>
            <a:r>
              <a:rPr lang="pt-PT" dirty="0"/>
              <a:t> (</a:t>
            </a:r>
            <a:r>
              <a:rPr lang="pt-PT" dirty="0">
                <a:hlinkClick r:id="rId5"/>
              </a:rPr>
              <a:t>@linaseiche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33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5;p1">
            <a:extLst>
              <a:ext uri="{FF2B5EF4-FFF2-40B4-BE49-F238E27FC236}">
                <a16:creationId xmlns:a16="http://schemas.microsoft.com/office/drawing/2014/main" id="{1A98263A-A4CA-66AE-72A2-4684502493D4}"/>
              </a:ext>
            </a:extLst>
          </p:cNvPr>
          <p:cNvPicPr preferRelativeResize="0"/>
          <p:nvPr/>
        </p:nvPicPr>
        <p:blipFill>
          <a:blip r:embed="rId2"/>
          <a:srcRect t="14785" b="14785"/>
          <a:stretch/>
        </p:blipFill>
        <p:spPr>
          <a:xfrm>
            <a:off x="3310959" y="2110231"/>
            <a:ext cx="5570082" cy="2637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64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Rede Base</a:t>
            </a:r>
            <a:br>
              <a:rPr lang="en-PT" dirty="0"/>
            </a:br>
            <a:r>
              <a:rPr lang="en-PT" dirty="0"/>
              <a:t>(</a:t>
            </a:r>
            <a:r>
              <a:rPr lang="en-PT" i="1" dirty="0"/>
              <a:t>on-chain</a:t>
            </a:r>
            <a:r>
              <a:rPr lang="en-PT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11" name="Content Placeholder 10" descr="A yellow lightning bolt in a black background&#10;&#10;Description automatically generated">
            <a:extLst>
              <a:ext uri="{FF2B5EF4-FFF2-40B4-BE49-F238E27FC236}">
                <a16:creationId xmlns:a16="http://schemas.microsoft.com/office/drawing/2014/main" id="{B86C05FD-31DC-9D35-2CFA-02E7742A2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8409" t="44135" r="37946" b="32341"/>
          <a:stretch/>
        </p:blipFill>
        <p:spPr>
          <a:xfrm>
            <a:off x="8232710" y="2380961"/>
            <a:ext cx="1968340" cy="2266950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AAA349-90DD-4AE3-D6AA-11A2B703B503}"/>
              </a:ext>
            </a:extLst>
          </p:cNvPr>
          <p:cNvSpPr txBox="1">
            <a:spLocks/>
          </p:cNvSpPr>
          <p:nvPr/>
        </p:nvSpPr>
        <p:spPr>
          <a:xfrm>
            <a:off x="584205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Poupanças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Rede Lightning (Lightning Network)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F233D84-DA2B-44DA-A517-DE2AEDBCD2EA}"/>
              </a:ext>
            </a:extLst>
          </p:cNvPr>
          <p:cNvSpPr txBox="1">
            <a:spLocks/>
          </p:cNvSpPr>
          <p:nvPr/>
        </p:nvSpPr>
        <p:spPr>
          <a:xfrm>
            <a:off x="6707186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Pagamentos do dia-a-dia</a:t>
            </a:r>
          </a:p>
        </p:txBody>
      </p:sp>
      <p:pic>
        <p:nvPicPr>
          <p:cNvPr id="23" name="Picture 22" descr="A letter b in orange and black&#10;&#10;Description automatically generated">
            <a:extLst>
              <a:ext uri="{FF2B5EF4-FFF2-40B4-BE49-F238E27FC236}">
                <a16:creationId xmlns:a16="http://schemas.microsoft.com/office/drawing/2014/main" id="{610F950E-750B-6C84-8422-ED564173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530186"/>
            <a:ext cx="1117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Rede Lightning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65A755-CE46-F859-2615-AB570103392B}"/>
              </a:ext>
            </a:extLst>
          </p:cNvPr>
          <p:cNvGrpSpPr/>
          <p:nvPr/>
        </p:nvGrpSpPr>
        <p:grpSpPr>
          <a:xfrm>
            <a:off x="1085849" y="3780693"/>
            <a:ext cx="9601201" cy="2198079"/>
            <a:chOff x="773723" y="3815863"/>
            <a:chExt cx="9601201" cy="21980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011CA1-0981-C4BE-1F95-30F5B0873BF7}"/>
                </a:ext>
              </a:extLst>
            </p:cNvPr>
            <p:cNvSpPr/>
            <p:nvPr/>
          </p:nvSpPr>
          <p:spPr>
            <a:xfrm>
              <a:off x="2866293" y="4906111"/>
              <a:ext cx="7508631" cy="1107831"/>
            </a:xfrm>
            <a:prstGeom prst="rect">
              <a:avLst/>
            </a:prstGeom>
            <a:solidFill>
              <a:srgbClr val="FF9300"/>
            </a:solidFill>
            <a:ln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3600" dirty="0">
                  <a:latin typeface="Avenir Book" panose="02000503020000020003" pitchFamily="2" charset="0"/>
                </a:rPr>
                <a:t>Protocolo Bitcoin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B56105-A9A8-7D0C-05DE-17D0668909DF}"/>
                </a:ext>
              </a:extLst>
            </p:cNvPr>
            <p:cNvSpPr/>
            <p:nvPr/>
          </p:nvSpPr>
          <p:spPr>
            <a:xfrm>
              <a:off x="2866293" y="3815864"/>
              <a:ext cx="4443047" cy="931985"/>
            </a:xfrm>
            <a:prstGeom prst="rect">
              <a:avLst/>
            </a:prstGeom>
            <a:solidFill>
              <a:srgbClr val="F8CF1D"/>
            </a:solidFill>
            <a:ln>
              <a:solidFill>
                <a:srgbClr val="F8CF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3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Rede Lightning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726FE3-DFE1-3DDD-3E25-765DF62F2B3E}"/>
                </a:ext>
              </a:extLst>
            </p:cNvPr>
            <p:cNvSpPr/>
            <p:nvPr/>
          </p:nvSpPr>
          <p:spPr>
            <a:xfrm>
              <a:off x="7491047" y="3815863"/>
              <a:ext cx="2883877" cy="9319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3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Outros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8BC12F-0F72-90BA-2510-E7A9AF668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23" y="4835772"/>
              <a:ext cx="2057400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4B644-5655-BC97-5A24-10619B3BD42F}"/>
                </a:ext>
              </a:extLst>
            </p:cNvPr>
            <p:cNvSpPr txBox="1"/>
            <p:nvPr/>
          </p:nvSpPr>
          <p:spPr>
            <a:xfrm>
              <a:off x="916516" y="3894942"/>
              <a:ext cx="18469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T" sz="2400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2</a:t>
              </a:r>
              <a:r>
                <a:rPr lang="en-PT" sz="2400" baseline="30000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as</a:t>
              </a:r>
              <a:r>
                <a:rPr lang="en-PT" sz="2400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 camadas</a:t>
              </a:r>
              <a:br>
                <a:rPr lang="en-PT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en-PT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(off-chain)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B3419-A618-AB20-E55C-07BB6494B14C}"/>
                </a:ext>
              </a:extLst>
            </p:cNvPr>
            <p:cNvSpPr txBox="1"/>
            <p:nvPr/>
          </p:nvSpPr>
          <p:spPr>
            <a:xfrm>
              <a:off x="1019910" y="5108279"/>
              <a:ext cx="16401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T" sz="2400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Rede Base</a:t>
              </a:r>
              <a:br>
                <a:rPr lang="en-PT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en-PT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(</a:t>
              </a:r>
              <a:r>
                <a:rPr lang="en-PT" i="1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on-chain</a:t>
              </a:r>
              <a:r>
                <a:rPr lang="en-PT" dirty="0">
                  <a:solidFill>
                    <a:schemeClr val="bg1">
                      <a:lumMod val="95000"/>
                    </a:schemeClr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B2AF19A-F64E-71BC-8747-BEDE7BA5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619"/>
            <a:ext cx="10515600" cy="875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T" dirty="0"/>
              <a:t>Protocolo que permite escalar o uso de Bitcoin através de pagamentos instantâneos fora da rede base. </a:t>
            </a:r>
          </a:p>
        </p:txBody>
      </p:sp>
    </p:spTree>
    <p:extLst>
      <p:ext uri="{BB962C8B-B14F-4D97-AF65-F5344CB8AC3E}">
        <p14:creationId xmlns:p14="http://schemas.microsoft.com/office/powerpoint/2010/main" val="301421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5400" dirty="0">
                <a:solidFill>
                  <a:schemeClr val="bg1">
                    <a:lumMod val="95000"/>
                  </a:schemeClr>
                </a:solidFill>
              </a:rPr>
              <a:t>Poupanças</a:t>
            </a:r>
            <a:br>
              <a:rPr lang="en-PT" sz="5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3400" dirty="0">
                <a:solidFill>
                  <a:schemeClr val="bg1">
                    <a:lumMod val="95000"/>
                  </a:schemeClr>
                </a:solidFill>
              </a:rPr>
              <a:t>rede base</a:t>
            </a:r>
          </a:p>
        </p:txBody>
      </p:sp>
    </p:spTree>
    <p:extLst>
      <p:ext uri="{BB962C8B-B14F-4D97-AF65-F5344CB8AC3E}">
        <p14:creationId xmlns:p14="http://schemas.microsoft.com/office/powerpoint/2010/main" val="291894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Soluções para guardar bitcoin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C4CBB3-B911-0141-5A42-32E2780F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en-PT" dirty="0"/>
              <a:t>As plataformas de câmbio não são recomendadas para guardar bitcoin a longo prazo.</a:t>
            </a:r>
          </a:p>
          <a:p>
            <a:pPr>
              <a:lnSpc>
                <a:spcPts val="4500"/>
              </a:lnSpc>
            </a:pPr>
            <a:r>
              <a:rPr lang="en-PT" dirty="0"/>
              <a:t>O bitcoin guardado nessas plataformas não pertence ao utilizador, visto que é a plataforma que detém a chave privada.</a:t>
            </a:r>
          </a:p>
          <a:p>
            <a:pPr>
              <a:lnSpc>
                <a:spcPts val="4500"/>
              </a:lnSpc>
            </a:pPr>
            <a:r>
              <a:rPr lang="en-PT" dirty="0"/>
              <a:t>São maioritariamente uma solução de armazenamento custodial.</a:t>
            </a:r>
          </a:p>
        </p:txBody>
      </p:sp>
    </p:spTree>
    <p:extLst>
      <p:ext uri="{BB962C8B-B14F-4D97-AF65-F5344CB8AC3E}">
        <p14:creationId xmlns:p14="http://schemas.microsoft.com/office/powerpoint/2010/main" val="395833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769" y="1822079"/>
            <a:ext cx="4392883" cy="3152588"/>
          </a:xfrm>
        </p:spPr>
        <p:txBody>
          <a:bodyPr anchor="ctr">
            <a:noAutofit/>
          </a:bodyPr>
          <a:lstStyle/>
          <a:p>
            <a:pPr algn="l">
              <a:lnSpc>
                <a:spcPts val="7500"/>
              </a:lnSpc>
            </a:pP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Se as</a:t>
            </a:r>
            <a:b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</a:br>
            <a:b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</a:br>
            <a:r>
              <a:rPr lang="en-GB" sz="5400" i="1" dirty="0" err="1">
                <a:latin typeface="Avenir Light" panose="020B0402020203020204" pitchFamily="34" charset="77"/>
                <a:ea typeface="+mn-ea"/>
                <a:cs typeface="+mn-cs"/>
              </a:rPr>
              <a:t>não</a:t>
            </a: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5400" i="1" dirty="0" err="1">
                <a:latin typeface="Avenir Light" panose="020B0402020203020204" pitchFamily="34" charset="77"/>
                <a:ea typeface="+mn-ea"/>
                <a:cs typeface="+mn-cs"/>
              </a:rPr>
              <a:t>são</a:t>
            </a: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5400" i="1" dirty="0" err="1">
                <a:latin typeface="Avenir Light" panose="020B0402020203020204" pitchFamily="34" charset="77"/>
                <a:ea typeface="+mn-ea"/>
                <a:cs typeface="+mn-cs"/>
              </a:rPr>
              <a:t>tuas</a:t>
            </a: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,</a:t>
            </a:r>
            <a:b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</a:b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as</a:t>
            </a:r>
            <a:b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</a:br>
            <a:r>
              <a:rPr lang="en-GB" sz="5400" i="1" dirty="0" err="1">
                <a:latin typeface="Avenir Light" panose="020B0402020203020204" pitchFamily="34" charset="77"/>
                <a:ea typeface="+mn-ea"/>
                <a:cs typeface="+mn-cs"/>
              </a:rPr>
              <a:t>também</a:t>
            </a:r>
            <a:r>
              <a:rPr lang="en-GB" sz="5400" i="1" dirty="0">
                <a:latin typeface="Avenir Light" panose="020B0402020203020204" pitchFamily="34" charset="77"/>
                <a:ea typeface="+mn-ea"/>
                <a:cs typeface="+mn-cs"/>
              </a:rPr>
              <a:t> </a:t>
            </a:r>
            <a:r>
              <a:rPr lang="en-GB" sz="5400" i="1" dirty="0" err="1">
                <a:latin typeface="Avenir Light" panose="020B0402020203020204" pitchFamily="34" charset="77"/>
                <a:ea typeface="+mn-ea"/>
                <a:cs typeface="+mn-cs"/>
              </a:rPr>
              <a:t>não</a:t>
            </a:r>
            <a:endParaRPr lang="en-PT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2B74C-8C13-18B4-CB7F-F6A778E4C106}"/>
              </a:ext>
            </a:extLst>
          </p:cNvPr>
          <p:cNvSpPr txBox="1"/>
          <p:nvPr/>
        </p:nvSpPr>
        <p:spPr>
          <a:xfrm>
            <a:off x="2454068" y="3930698"/>
            <a:ext cx="2768073" cy="923330"/>
          </a:xfrm>
          <a:prstGeom prst="rect">
            <a:avLst/>
          </a:prstGeom>
          <a:solidFill>
            <a:srgbClr val="FCD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PT" sz="5400" b="1" i="1" dirty="0">
                <a:latin typeface="Avenir Medium" panose="02000503020000020003" pitchFamily="2" charset="0"/>
              </a:rPr>
              <a:t>moedas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517B0-007F-5360-C5E5-88F6C14B4801}"/>
              </a:ext>
            </a:extLst>
          </p:cNvPr>
          <p:cNvSpPr txBox="1"/>
          <p:nvPr/>
        </p:nvSpPr>
        <p:spPr>
          <a:xfrm>
            <a:off x="1577769" y="2019609"/>
            <a:ext cx="2548918" cy="923330"/>
          </a:xfrm>
          <a:prstGeom prst="rect">
            <a:avLst/>
          </a:prstGeom>
          <a:solidFill>
            <a:srgbClr val="FCD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PT" sz="5400" b="1" i="1" dirty="0">
                <a:latin typeface="Avenir Medium" panose="02000503020000020003" pitchFamily="2" charset="0"/>
              </a:rPr>
              <a:t>chaves</a:t>
            </a:r>
            <a:endParaRPr lang="en-PT" sz="5400" b="1" i="1" dirty="0">
              <a:latin typeface="Avenir Medium" panose="02000503020000020003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DE8289-363B-5EB2-B521-0F0C62009E4D}"/>
              </a:ext>
            </a:extLst>
          </p:cNvPr>
          <p:cNvGrpSpPr/>
          <p:nvPr/>
        </p:nvGrpSpPr>
        <p:grpSpPr>
          <a:xfrm>
            <a:off x="5380235" y="1359766"/>
            <a:ext cx="5935487" cy="3388197"/>
            <a:chOff x="4325846" y="1821431"/>
            <a:chExt cx="8294247" cy="4734665"/>
          </a:xfrm>
        </p:grpSpPr>
        <p:pic>
          <p:nvPicPr>
            <p:cNvPr id="8" name="Graphic 7" descr="Key outline">
              <a:extLst>
                <a:ext uri="{FF2B5EF4-FFF2-40B4-BE49-F238E27FC236}">
                  <a16:creationId xmlns:a16="http://schemas.microsoft.com/office/drawing/2014/main" id="{292F19A4-BBD9-5C80-F662-DD589565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12368" flipV="1">
              <a:off x="5311298" y="1821431"/>
              <a:ext cx="4734665" cy="473466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FB556AE-1E26-40BB-7950-56BDEF3548B2}"/>
                </a:ext>
              </a:extLst>
            </p:cNvPr>
            <p:cNvGrpSpPr/>
            <p:nvPr/>
          </p:nvGrpSpPr>
          <p:grpSpPr>
            <a:xfrm>
              <a:off x="4325848" y="2363716"/>
              <a:ext cx="8294246" cy="3542699"/>
              <a:chOff x="4325848" y="2363716"/>
              <a:chExt cx="8294246" cy="354269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3DD5C5-8A08-A77C-8B61-336F60DA89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3749" y="2542326"/>
                <a:ext cx="1620000" cy="1620000"/>
              </a:xfrm>
              <a:prstGeom prst="ellipse">
                <a:avLst/>
              </a:prstGeom>
              <a:solidFill>
                <a:srgbClr val="FF9300"/>
              </a:solidFill>
              <a:ln>
                <a:solidFill>
                  <a:srgbClr val="F7931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 dirty="0"/>
              </a:p>
            </p:txBody>
          </p:sp>
          <p:pic>
            <p:nvPicPr>
              <p:cNvPr id="13" name="Picture 12" descr="A white b on an orange background&#10;&#10;Description automatically generated">
                <a:extLst>
                  <a:ext uri="{FF2B5EF4-FFF2-40B4-BE49-F238E27FC236}">
                    <a16:creationId xmlns:a16="http://schemas.microsoft.com/office/drawing/2014/main" id="{A9BCEAC0-6C8A-03CA-D9FB-8DC499DF2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23087">
                <a:off x="8156832" y="2917604"/>
                <a:ext cx="613833" cy="879134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FD38794-264A-33BF-2EF9-22A03D28BF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77347" y="2453913"/>
                <a:ext cx="2687339" cy="24219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DEC8ED55-03C4-0701-5FC5-68AAE3980E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06808" y="3450134"/>
                <a:ext cx="2919490" cy="26896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38032C-A31D-CF8B-BC97-961764957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46579" y="3033656"/>
                <a:ext cx="1869019" cy="13715"/>
              </a:xfrm>
              <a:prstGeom prst="line">
                <a:avLst/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7868F9F-7E73-9E65-51C4-948D9523E88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1960665" y="236371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4F2DF9-AE17-3F2D-1219-8D0B617C084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1323964" y="295737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519EF2-EEDD-4078-7064-96C1787B9DA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2440094" y="3629724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F8461C2E-6613-ACDD-E6A5-0D55F1F6E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2720" y="2453913"/>
                <a:ext cx="2687339" cy="24219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B896854A-C282-8EBE-3DB3-9DAA8C98C08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514945" y="3450134"/>
                <a:ext cx="2919490" cy="26896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647EFCF-AA03-975F-AC2B-E4E88C4860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6174" y="3033656"/>
                <a:ext cx="1869019" cy="13715"/>
              </a:xfrm>
              <a:prstGeom prst="line">
                <a:avLst/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2B585D2-B4BD-DFCD-4740-95783AA9BF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0247" y="2363716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1543136-3F48-DDF9-6EFF-ADB81D8884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7311" y="295737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A2E145E-B72D-6951-EB8D-02838001C8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5848" y="3629724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9C8A8F-D86E-8B60-A163-CE100A5C4A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403041" y="3813070"/>
                <a:ext cx="556677" cy="10088"/>
              </a:xfrm>
              <a:prstGeom prst="line">
                <a:avLst/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37E35EC-F5D7-4B6C-59B5-B7FEF49AF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3225" y="4165351"/>
                <a:ext cx="0" cy="423650"/>
              </a:xfrm>
              <a:prstGeom prst="line">
                <a:avLst/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7645579-43C9-B3D0-23C7-320549C5E2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5985" y="4303194"/>
                <a:ext cx="0" cy="921584"/>
              </a:xfrm>
              <a:prstGeom prst="line">
                <a:avLst/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63D6EAB-F5B0-0D4A-12E0-7E4D7D23E3E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820227" y="5226284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6AA56260-08ED-B189-2640-66816323F4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77244" y="5001875"/>
                <a:ext cx="1290062" cy="134466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104CA5-5B6D-EC80-B104-D711FEF7962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264293" y="572641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F7931A">
                    <a:alpha val="85098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660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Carteiras Bitcoin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C4CBB3-B911-0141-5A42-32E2780F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6617"/>
            <a:ext cx="10515600" cy="875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T" dirty="0"/>
              <a:t>Servem para guardar a chave privada, consultar o saldo e fazer transações.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AD079-852C-F032-0F51-7DCFA0E61654}"/>
              </a:ext>
            </a:extLst>
          </p:cNvPr>
          <p:cNvGrpSpPr/>
          <p:nvPr/>
        </p:nvGrpSpPr>
        <p:grpSpPr>
          <a:xfrm>
            <a:off x="4683657" y="1998698"/>
            <a:ext cx="2824686" cy="3049908"/>
            <a:chOff x="5074174" y="2085543"/>
            <a:chExt cx="3252952" cy="3337914"/>
          </a:xfrm>
        </p:grpSpPr>
        <p:pic>
          <p:nvPicPr>
            <p:cNvPr id="5" name="Graphic 4" descr="Wallet outline">
              <a:extLst>
                <a:ext uri="{FF2B5EF4-FFF2-40B4-BE49-F238E27FC236}">
                  <a16:creationId xmlns:a16="http://schemas.microsoft.com/office/drawing/2014/main" id="{3F9FC9D9-DF8F-8CBD-A6D2-E39321C30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74174" y="2170505"/>
              <a:ext cx="3252952" cy="325295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C98C4A7-4DEF-728D-9F4F-862A1534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41038"/>
            <a:stretch/>
          </p:blipFill>
          <p:spPr>
            <a:xfrm>
              <a:off x="5862842" y="2085543"/>
              <a:ext cx="1680305" cy="1000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82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3849</TotalTime>
  <Words>725</Words>
  <Application>Microsoft Macintosh PowerPoint</Application>
  <PresentationFormat>Widescreen</PresentationFormat>
  <Paragraphs>122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Avenir Book</vt:lpstr>
      <vt:lpstr>Avenir Heavy</vt:lpstr>
      <vt:lpstr>Avenir Light</vt:lpstr>
      <vt:lpstr>Avenir Medium</vt:lpstr>
      <vt:lpstr>Calibri</vt:lpstr>
      <vt:lpstr>Office Theme</vt:lpstr>
      <vt:lpstr>Introdução ao Bitcoin</vt:lpstr>
      <vt:lpstr>Bitcoin é um protocolo; não é uma plataforma ou aplicação.  Existem várias soluções para usar a rede Bitcoin, cada uma com as suas vantagens e desvantagens.</vt:lpstr>
      <vt:lpstr>Como obter Bitcoin</vt:lpstr>
      <vt:lpstr>PowerPoint Presentation</vt:lpstr>
      <vt:lpstr>Rede Lightning</vt:lpstr>
      <vt:lpstr>Poupanças rede base</vt:lpstr>
      <vt:lpstr>Soluções para guardar bitcoin</vt:lpstr>
      <vt:lpstr>Se as  não são tuas, as também não</vt:lpstr>
      <vt:lpstr>Carteiras Bitcoin</vt:lpstr>
      <vt:lpstr>PowerPoint Presentation</vt:lpstr>
      <vt:lpstr>Chave Privada</vt:lpstr>
      <vt:lpstr>Cópia de Segurança</vt:lpstr>
      <vt:lpstr>Cópia de Segurança</vt:lpstr>
      <vt:lpstr>Demonstração prática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Pagamentos rede Lightning</vt:lpstr>
      <vt:lpstr>PowerPoint Presentation</vt:lpstr>
      <vt:lpstr>PowerPoint Presentation</vt:lpstr>
      <vt:lpstr>Demonstração prática</vt:lpstr>
      <vt:lpstr>PowerPoint Presentation</vt:lpstr>
      <vt:lpstr>PowerPoint Presentation</vt:lpstr>
      <vt:lpstr>PowerPoint Presentation</vt:lpstr>
      <vt:lpstr>PowerPoint Presentation</vt:lpstr>
      <vt:lpstr>Parabéns! A tua viagem de Bitcoin começa agora.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Bitcoin</dc:title>
  <dc:creator>INES RAMALHETE SALVADO PAZ LOURO</dc:creator>
  <cp:lastModifiedBy>INES RAMALHETE SALVADO PAZ LOURO</cp:lastModifiedBy>
  <cp:revision>208</cp:revision>
  <dcterms:created xsi:type="dcterms:W3CDTF">2024-01-03T15:15:58Z</dcterms:created>
  <dcterms:modified xsi:type="dcterms:W3CDTF">2025-10-01T02:26:51Z</dcterms:modified>
</cp:coreProperties>
</file>